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611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2E460-96B1-46FC-99EF-90F6678EB236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7968-FDF5-464E-A0EC-E887E6BAD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9FE92-E614-436F-8A24-080724D256A0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67CDD-375A-46F1-B084-96E092BE0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0946-0C2F-4E7C-A924-73FB24D9F101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1369-5897-49A3-926E-EBCCB384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60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18E8-01AE-4879-89E3-98766165FA18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2193-FC83-434D-8020-40DA4245C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F16D-18DB-4F52-9CB4-6E1F723E363B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D121-5ED3-4FB7-A8F0-27DDA6755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61CD-C5D3-423E-855A-1AAD862E2F50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2923-2DD6-4EE2-BC56-2CBDE41AD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C9A0-917A-4657-BDD0-3F1522884778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1F67-B3BF-4FAE-A333-20825A79D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3149-5CC4-43A0-A93D-2416793C2EDF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3E8B-FC7F-4586-B48A-F256A52C2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AED9-3E7F-442E-8522-159439640E6C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8487-1090-40D5-97C7-BFAE27914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E8617-9ED5-4780-BA7E-F8BE4FDA0598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5939-526A-4113-A975-6928A68BF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DC60-51FE-4507-85A8-B163FED2EDDB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C4E2-8D85-4E8C-89CB-98F8880F6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917A-F3AB-46CA-ABAC-C91F915DB619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0B58-D31F-43D5-B576-23023F9B9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BB9B-90D3-486B-ACE4-F94FD26614A5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B5B3-C3B8-4A71-AFBA-C6114020C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5D1A-A16B-4B07-B331-9BADC0D78594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0786-D908-4F92-B320-9ADD49F5F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248F3-6FCD-4871-A2E2-E75EB894BE1C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23F5-C345-42F4-AFDA-FBB132CA5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9210-29DC-4ECF-BD85-9FD46DC422DD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F94C-5671-4E13-831F-0FBC29131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88C9-89A5-448C-915B-AA29EA161EB0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CF6A-71BC-4A58-906E-D1BDDB82B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4288" y="0"/>
            <a:ext cx="12053888" cy="6858000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05B67A-0BEF-4A97-95E2-29391308507E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cap="all" baseline="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6881BF-1FA3-4998-978C-A6C0EAEF3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7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CF86E6CD4CC55544CC9A17AC4FBF28BB5713E3C468ADEC1EB6E3A767722D8CA8EE427F5C76D9E065F6465FA1C6B4A535FF75C706F3DEF7A44P9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3700" y="2078038"/>
            <a:ext cx="9445625" cy="2387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ответственность несовершеннолетних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19088"/>
            <a:ext cx="9906000" cy="6215062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20.20 КоАП РФ –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Потребление (распитие) алкогольной продукции в запрещенных местах либо потребление наркотических средств или психотропных веществ, новых потенциально опасных </a:t>
            </a:r>
            <a:r>
              <a:rPr lang="ru-RU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психоактивных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веществ или одурманивающих веществ в общественных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местах.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Потребление </a:t>
            </a:r>
            <a:r>
              <a:rPr lang="ru-RU" b="1" dirty="0">
                <a:solidFill>
                  <a:schemeClr val="bg1"/>
                </a:solidFill>
              </a:rPr>
              <a:t>(распитие) алкогольной продукции в местах, запрещенных федеральным законом, </a:t>
            </a:r>
            <a:r>
              <a:rPr lang="ru-RU" b="1" dirty="0" smtClean="0">
                <a:solidFill>
                  <a:schemeClr val="bg1"/>
                </a:solidFill>
              </a:rPr>
              <a:t>влечет </a:t>
            </a:r>
            <a:r>
              <a:rPr lang="ru-RU" b="1" dirty="0">
                <a:solidFill>
                  <a:schemeClr val="bg1"/>
                </a:solidFill>
              </a:rPr>
              <a:t>наложение административного штрафа в размере от пятисот до одной тысячи пятисот </a:t>
            </a:r>
            <a:r>
              <a:rPr lang="ru-RU" b="1" dirty="0" smtClean="0">
                <a:solidFill>
                  <a:schemeClr val="bg1"/>
                </a:solidFill>
              </a:rPr>
              <a:t>рублей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Потребление </a:t>
            </a:r>
            <a:r>
              <a:rPr lang="ru-RU" b="1" dirty="0">
                <a:solidFill>
                  <a:schemeClr val="bg1"/>
                </a:solidFill>
              </a:rPr>
              <a:t>наркотических средств или психотропных веществ без назначения врача в местах, запрещенных федеральным законом, </a:t>
            </a:r>
            <a:r>
              <a:rPr lang="ru-RU" b="1" dirty="0" smtClean="0">
                <a:solidFill>
                  <a:schemeClr val="bg1"/>
                </a:solidFill>
              </a:rPr>
              <a:t>либо </a:t>
            </a:r>
            <a:r>
              <a:rPr lang="ru-RU" b="1" dirty="0">
                <a:solidFill>
                  <a:schemeClr val="bg1"/>
                </a:solidFill>
              </a:rPr>
              <a:t>невыполнение законного требования уполномоченного должностного лица о прохождении медицинского освидетельствования на состояние опьянения </a:t>
            </a:r>
            <a:r>
              <a:rPr lang="ru-RU" b="1" dirty="0" smtClean="0">
                <a:solidFill>
                  <a:schemeClr val="bg1"/>
                </a:solidFill>
              </a:rPr>
              <a:t>несовершеннолетним, </a:t>
            </a:r>
            <a:r>
              <a:rPr lang="ru-RU" b="1" dirty="0">
                <a:solidFill>
                  <a:schemeClr val="bg1"/>
                </a:solidFill>
              </a:rPr>
              <a:t>в отношении которого имеются достаточные основания полагать, что он потребил наркотические средства или психотропные </a:t>
            </a:r>
            <a:r>
              <a:rPr lang="ru-RU" b="1" dirty="0" smtClean="0">
                <a:solidFill>
                  <a:schemeClr val="bg1"/>
                </a:solidFill>
              </a:rPr>
              <a:t>вещества, влечет </a:t>
            </a:r>
            <a:r>
              <a:rPr lang="ru-RU" b="1" dirty="0">
                <a:solidFill>
                  <a:schemeClr val="bg1"/>
                </a:solidFill>
              </a:rPr>
              <a:t>наложение административного штрафа в размере от четырех тысяч до пяти тысяч </a:t>
            </a:r>
            <a:r>
              <a:rPr lang="ru-RU" b="1" dirty="0" smtClean="0">
                <a:solidFill>
                  <a:schemeClr val="bg1"/>
                </a:solidFill>
              </a:rPr>
              <a:t>рублей.</a:t>
            </a:r>
            <a:endParaRPr lang="ru-RU" b="1" dirty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19088"/>
            <a:ext cx="9906000" cy="60610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20.21 КоАП РФ –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Появление в общественных местах в состоянии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опьянения.</a:t>
            </a: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bg1"/>
                </a:solidFill>
              </a:rPr>
              <a:t>Появление на улицах, стадионах, в скверах, парках, в транспортном средстве общего пользования, в других общественных местах в состоянии опьянения, оскорбляющем человеческое достоинство и общественную </a:t>
            </a:r>
            <a:r>
              <a:rPr lang="ru-RU" b="1" dirty="0" smtClean="0">
                <a:solidFill>
                  <a:schemeClr val="bg1"/>
                </a:solidFill>
              </a:rPr>
              <a:t>нравственность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Влечет </a:t>
            </a:r>
            <a:r>
              <a:rPr lang="ru-RU" b="1" dirty="0">
                <a:solidFill>
                  <a:schemeClr val="bg1"/>
                </a:solidFill>
              </a:rPr>
              <a:t>наложение административного штрафа в размере от пятисот до одной тысячи пятисот </a:t>
            </a:r>
            <a:r>
              <a:rPr lang="ru-RU" b="1" dirty="0" smtClean="0">
                <a:solidFill>
                  <a:schemeClr val="bg1"/>
                </a:solidFill>
              </a:rPr>
              <a:t>рублей.</a:t>
            </a:r>
            <a:endParaRPr lang="ru-RU" b="1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969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9833" y="4644394"/>
            <a:ext cx="4846531" cy="20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15900"/>
            <a:ext cx="9906000" cy="6462302"/>
          </a:xfrm>
        </p:spPr>
        <p:txBody>
          <a:bodyPr rtlCol="0">
            <a:normAutofit fontScale="850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ПРОСТУПКИ, СОВЕРШЕННЫЕ НЕСОВЕРШЕННОЛЕТНИМИ, К АДМИНИСТРАТИВНОЙ ОТВЕТСТВЕННОСТИ МОГУТ БЫТЬ ПРИВЛЕЧЕНЫ ИХ РОДИТЕЛИ (ЗАКОННЫЕ ПРЕДСТАВИТЕЛИ).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За нахождение </a:t>
            </a:r>
            <a:r>
              <a:rPr lang="ru-RU" b="1" dirty="0">
                <a:solidFill>
                  <a:schemeClr val="bg1"/>
                </a:solidFill>
              </a:rPr>
              <a:t>в состоянии опьянения несовершеннолетних в возрасте до шестнадцати лет, либо потребление (распитие) ими алкогольной и спиртосодержащей продукции, либо потребление ими наркотических средств или психотропных веществ без назначения врача, новых потенциально опасных </a:t>
            </a:r>
            <a:r>
              <a:rPr lang="ru-RU" b="1" dirty="0" err="1">
                <a:solidFill>
                  <a:schemeClr val="bg1"/>
                </a:solidFill>
              </a:rPr>
              <a:t>психоактивных</a:t>
            </a:r>
            <a:r>
              <a:rPr lang="ru-RU" b="1" dirty="0">
                <a:solidFill>
                  <a:schemeClr val="bg1"/>
                </a:solidFill>
              </a:rPr>
              <a:t> веществ или одурманивающих </a:t>
            </a:r>
            <a:r>
              <a:rPr lang="ru-RU" b="1" dirty="0" smtClean="0">
                <a:solidFill>
                  <a:schemeClr val="bg1"/>
                </a:solidFill>
              </a:rPr>
              <a:t>веществ родители привлекаются к административной ответственности по ст. 20.22 КоАП РФ.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Родители могут быть привлечены  к административной ответственности по ст. 5.35 КоАП РФ в случае установления ненадлежащего исполнения родительских обязанностей, послуживших основанием для совершения несовершеннолетним проступка</a:t>
            </a:r>
            <a:r>
              <a:rPr lang="en-US" b="1" dirty="0" smtClean="0">
                <a:solidFill>
                  <a:schemeClr val="bg1"/>
                </a:solidFill>
              </a:rPr>
              <a:t>;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За нахождение несовершеннолетних, </a:t>
            </a:r>
            <a:r>
              <a:rPr lang="ru-RU" b="1" dirty="0">
                <a:solidFill>
                  <a:schemeClr val="bg1"/>
                </a:solidFill>
              </a:rPr>
              <a:t>не достигших возраста 16 лет, в ночное </a:t>
            </a:r>
            <a:r>
              <a:rPr lang="ru-RU" b="1" dirty="0" smtClean="0">
                <a:solidFill>
                  <a:schemeClr val="bg1"/>
                </a:solidFill>
              </a:rPr>
              <a:t>время в запрещенных законом местах, родители (законные представители) привлекаются к административной ответственности по ст. 2.13 КоАП НО</a:t>
            </a:r>
            <a:r>
              <a:rPr lang="en-US" b="1" dirty="0" smtClean="0">
                <a:solidFill>
                  <a:schemeClr val="bg1"/>
                </a:solidFill>
              </a:rPr>
              <a:t>;</a:t>
            </a:r>
            <a:endParaRPr lang="ru-RU" b="1" dirty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98450"/>
            <a:ext cx="9906000" cy="604043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9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Гражданско-правовая ответственность</a:t>
            </a:r>
            <a:r>
              <a:rPr lang="ru-RU" sz="2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– </a:t>
            </a:r>
            <a:r>
              <a:rPr lang="ru-RU" b="1" dirty="0">
                <a:solidFill>
                  <a:srgbClr val="7030A0"/>
                </a:solidFill>
              </a:rPr>
              <a:t>данный вид ответственности наступает за причинение имущественного вреда кому-либо или </a:t>
            </a:r>
            <a:r>
              <a:rPr lang="ru-RU" b="1" dirty="0" smtClean="0">
                <a:solidFill>
                  <a:srgbClr val="7030A0"/>
                </a:solidFill>
              </a:rPr>
              <a:t>причинение </a:t>
            </a:r>
            <a:r>
              <a:rPr lang="ru-RU" b="1" dirty="0">
                <a:solidFill>
                  <a:srgbClr val="7030A0"/>
                </a:solidFill>
              </a:rPr>
              <a:t>вреда здоровью, чести и достоинству и т.д. </a:t>
            </a:r>
            <a:r>
              <a:rPr lang="ru-RU" b="1" dirty="0" smtClean="0">
                <a:solidFill>
                  <a:srgbClr val="7030A0"/>
                </a:solidFill>
              </a:rPr>
              <a:t>(например повреждение имущества в школе (учебников, спортивного инвентаря и др.). </a:t>
            </a:r>
            <a:r>
              <a:rPr lang="ru-RU" b="1" dirty="0">
                <a:solidFill>
                  <a:srgbClr val="7030A0"/>
                </a:solidFill>
              </a:rPr>
              <a:t>Даже если несовершеннолетний причинил вред чьему-либо </a:t>
            </a:r>
            <a:r>
              <a:rPr lang="ru-RU" b="1" dirty="0" smtClean="0">
                <a:solidFill>
                  <a:srgbClr val="7030A0"/>
                </a:solidFill>
              </a:rPr>
              <a:t>здоровью, </a:t>
            </a:r>
            <a:r>
              <a:rPr lang="ru-RU" b="1" dirty="0">
                <a:solidFill>
                  <a:srgbClr val="7030A0"/>
                </a:solidFill>
              </a:rPr>
              <a:t>компенсировать </a:t>
            </a:r>
            <a:r>
              <a:rPr lang="ru-RU" b="1" dirty="0" smtClean="0">
                <a:solidFill>
                  <a:srgbClr val="7030A0"/>
                </a:solidFill>
              </a:rPr>
              <a:t>его </a:t>
            </a:r>
            <a:r>
              <a:rPr lang="ru-RU" b="1" dirty="0">
                <a:solidFill>
                  <a:srgbClr val="7030A0"/>
                </a:solidFill>
              </a:rPr>
              <a:t>нужно будет в виде определенной денежной суммы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Если нарушителю нет 14 лет – гражданскую ответственность за причиненный вред будут нести родители или опекуны. Если нарушителю от 14 до 18 лет – он сам должен будет возместить ущерб своим </a:t>
            </a:r>
            <a:r>
              <a:rPr lang="ru-RU" b="1" dirty="0" smtClean="0">
                <a:solidFill>
                  <a:srgbClr val="7030A0"/>
                </a:solidFill>
              </a:rPr>
              <a:t>имуществом </a:t>
            </a:r>
            <a:r>
              <a:rPr lang="ru-RU" b="1" dirty="0">
                <a:solidFill>
                  <a:srgbClr val="7030A0"/>
                </a:solidFill>
              </a:rPr>
              <a:t>или заработком, а если у него </a:t>
            </a:r>
            <a:r>
              <a:rPr lang="ru-RU" b="1" dirty="0" smtClean="0">
                <a:solidFill>
                  <a:srgbClr val="7030A0"/>
                </a:solidFill>
              </a:rPr>
              <a:t>нет имущества </a:t>
            </a:r>
            <a:r>
              <a:rPr lang="ru-RU" b="1" dirty="0">
                <a:solidFill>
                  <a:srgbClr val="7030A0"/>
                </a:solidFill>
              </a:rPr>
              <a:t>или его недостаточно – возмещать опять же будут </a:t>
            </a:r>
            <a:r>
              <a:rPr lang="ru-RU" b="1" dirty="0" smtClean="0">
                <a:solidFill>
                  <a:srgbClr val="7030A0"/>
                </a:solidFill>
              </a:rPr>
              <a:t>родители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510" y="997004"/>
            <a:ext cx="9906000" cy="59388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9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Дисциплинарная ответственность</a:t>
            </a:r>
            <a:r>
              <a:rPr lang="ru-RU" sz="2900" dirty="0" smtClean="0">
                <a:solidFill>
                  <a:srgbClr val="7030A0"/>
                </a:solidFill>
              </a:rPr>
              <a:t> – </a:t>
            </a:r>
            <a:r>
              <a:rPr lang="ru-RU" b="1" dirty="0">
                <a:solidFill>
                  <a:srgbClr val="7030A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ожет применяться, только если несовершеннолетний уже работает по трудовому договору. Наступает она за нарушение трудовой дисциплины (опоздание, прогул, невыполнение своих обязанностей и т.д.).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Существуют только три формы дисциплинарной ответственности: замечание, выговор, увольнение. Не может наступать дисциплинарная ответственность в виде удержаний из заработанной платы или в иных формах. Однако, если несовершеннолетний причинил вред имуществу работодателя, может наступить материальная ответственность в форме возмещения ущерба.</a:t>
            </a:r>
          </a:p>
          <a:p>
            <a:pPr>
              <a:buFont typeface="Arial" charset="0"/>
              <a:buNone/>
            </a:pPr>
            <a:endParaRPr lang="ru-RU" sz="2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07963"/>
            <a:ext cx="9906000" cy="809179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70281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ИНЫЕ МЕРЫ</a:t>
            </a:r>
            <a:r>
              <a:rPr lang="ru-RU" b="1" cap="none" dirty="0" smtClean="0">
                <a:solidFill>
                  <a:srgbClr val="7028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</a:t>
            </a:r>
            <a:r>
              <a:rPr lang="ru-RU" b="1" cap="none" dirty="0" smtClean="0">
                <a:solidFill>
                  <a:srgbClr val="70281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ПРИМЕНЯЕМЫЕ К НЕСОВЕРШЕННОЛЕТНИМ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119884"/>
            <a:ext cx="9906000" cy="5738116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несовершеннолетний в возрасте 11 лет и старше совершил уголовно-наказуемое деяние, но еще не достиг возраста уголовной ответственности, либо совершил преступление средней тяжести, но был освобожден судом от наказания, он может быть помещен в специальное учебно-воспитательное учреждение закрытого типа. Это делается на основании постановления судьи или приговора суда. Максимальный срок, на который несовершеннолетний может быть туда направлен – 3 года. Эта мера юридически считается не наказанием, а особой формой воспитания несовершеннолетних.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несовершеннолетним, содержащимся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специализированных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образовательных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учреждениях закрытого и открытого типа,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могут применяться такие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меры взыскания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как предупреждение, выговор и строгий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выговор.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неисполнение или нарушение устава организации, осуществляющей образовательную деятельность, правил внутреннего распорядка, правил проживания в общежитиях и интернатах и иных локальных нормативных актов по вопросам организации и осуществления образовательной деятельности к обучающимся могут быть применены меры дисциплинарного взыскания - замечание, выговор, отчисление из организации, осуществляющей образовательную деятельность.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ответственности несовершеннолетних</a:t>
            </a:r>
            <a:r>
              <a:rPr lang="en-US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Уголовная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Гражданская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Дисциплинарная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75" y="1193800"/>
            <a:ext cx="307181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5563" y="646113"/>
            <a:ext cx="9906000" cy="3541712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Уголовная ответственность </a:t>
            </a:r>
            <a:r>
              <a:rPr lang="ru-RU" b="1" dirty="0" smtClean="0">
                <a:solidFill>
                  <a:srgbClr val="002060"/>
                </a:solidFill>
              </a:rPr>
              <a:t>– это самый строгий вид ответственности. </a:t>
            </a:r>
          </a:p>
          <a:p>
            <a:pPr marL="0" indent="0" algn="just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Согласно Уголовному кодексу Российской Федерации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преступление</a:t>
            </a:r>
            <a:r>
              <a:rPr lang="ru-RU" b="1" dirty="0" smtClean="0">
                <a:solidFill>
                  <a:srgbClr val="002060"/>
                </a:solidFill>
              </a:rPr>
              <a:t> – это виновно совершенное общественно опасное деяние, запрещенное Уголовным кодексом под угрозой наказания. </a:t>
            </a: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960" y="3357666"/>
            <a:ext cx="7725738" cy="302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>
          <a:xfrm>
            <a:off x="903645" y="226157"/>
            <a:ext cx="10717212" cy="609758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ответственность, по общему правилу, наступает с 16-летнего возраста.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отдельные категории преступлений, указанных в ст. 20 УК РФ, – с 14 лет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-убийство, умышленное причинение тяжкого и среднего тяжести вреда здоровью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-кража, грабеж, разбой, вымогательство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-несообщение о преступлении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угон</a:t>
            </a:r>
            <a:r>
              <a:rPr lang="ru-RU" sz="2600" b="1" dirty="0" smtClean="0">
                <a:solidFill>
                  <a:schemeClr val="bg1"/>
                </a:solidFill>
              </a:rPr>
              <a:t> (неправомерное завладение автомобилем)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>
                <a:solidFill>
                  <a:schemeClr val="bg1"/>
                </a:solidFill>
              </a:rPr>
              <a:t>-</a:t>
            </a:r>
            <a:r>
              <a:rPr lang="ru-RU" sz="2600" b="1" dirty="0" smtClean="0">
                <a:solidFill>
                  <a:schemeClr val="bg1"/>
                </a:solidFill>
              </a:rPr>
              <a:t>умышленное уничтожение или повреждение имущества при отягчающих обстоятельствах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-заведомо ложное сообщение об акте терроризма, хулиганство при отягчающих обстоятельствах и другие.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0" y="461963"/>
            <a:ext cx="10266363" cy="6175375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b="1" dirty="0" smtClean="0">
                <a:solidFill>
                  <a:schemeClr val="bg1"/>
                </a:solidFill>
              </a:rPr>
              <a:t>Согласно ст. 87 УК РФ несовершеннолетними </a:t>
            </a:r>
            <a:r>
              <a:rPr lang="ru-RU" sz="3400" b="1" dirty="0">
                <a:solidFill>
                  <a:schemeClr val="bg1"/>
                </a:solidFill>
              </a:rPr>
              <a:t>признаются лица, которым ко времени совершения преступления исполнилось четырнадцать, но не исполнилось восемнадцати лет.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b="1" dirty="0" smtClean="0">
                <a:solidFill>
                  <a:schemeClr val="bg1"/>
                </a:solidFill>
              </a:rPr>
              <a:t>К </a:t>
            </a:r>
            <a:r>
              <a:rPr lang="ru-RU" sz="3400" b="1" dirty="0">
                <a:solidFill>
                  <a:schemeClr val="bg1"/>
                </a:solidFill>
              </a:rPr>
              <a:t>несовершеннолетним, совершившим преступления, могут быть применены принудительные меры воспитательного воздействия либо им может быть назначено наказание, а при освобождении от наказания судом они могут быть также помещены в специальное учебно-воспитательное учреждение закрытого типа.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9906000" cy="1425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dirty="0" smtClean="0">
                <a:solidFill>
                  <a:schemeClr val="bg1"/>
                </a:solidFill>
              </a:rPr>
              <a:t>ВИДЫ НАКАЗАНИЙ</a:t>
            </a:r>
            <a:r>
              <a:rPr lang="ru-RU" sz="3200" b="1" cap="none" dirty="0" smtClean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ru-RU" sz="3200" b="1" cap="none" dirty="0" smtClean="0">
                <a:solidFill>
                  <a:schemeClr val="bg1"/>
                </a:solidFill>
              </a:rPr>
              <a:t> НАЗНАЧАЕМЫХ НЕСОВЕРШЕННОЛЕТНИМ</a:t>
            </a:r>
            <a:r>
              <a:rPr lang="en-US" sz="3200" b="1" cap="none" dirty="0" smtClean="0">
                <a:solidFill>
                  <a:schemeClr val="bg1"/>
                </a:solidFill>
              </a:rPr>
              <a:t>:</a:t>
            </a:r>
            <a:endParaRPr lang="ru-RU" sz="3200" b="1" cap="none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500188"/>
            <a:ext cx="9906000" cy="471646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Штраф (при наличии у несовершеннолетнего самостоятельного заработка или собственного имущества)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Лишение права заниматься определенной деятельностью (</a:t>
            </a:r>
            <a:r>
              <a:rPr lang="ru-RU" sz="2300" b="1" dirty="0">
                <a:solidFill>
                  <a:schemeClr val="bg1"/>
                </a:solidFill>
              </a:rPr>
              <a:t>например занятием охотой, рыбной ловлей, управлением транспортным </a:t>
            </a:r>
            <a:r>
              <a:rPr lang="ru-RU" sz="2300" b="1" dirty="0" smtClean="0">
                <a:solidFill>
                  <a:schemeClr val="bg1"/>
                </a:solidFill>
              </a:rPr>
              <a:t>средством</a:t>
            </a:r>
            <a:r>
              <a:rPr lang="ru-RU" sz="2300" b="1" dirty="0">
                <a:solidFill>
                  <a:schemeClr val="bg1"/>
                </a:solidFill>
              </a:rPr>
              <a:t>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Обязательные работы (работы, выполняемые в свободное от учебы время, без оплаты труда)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Исправительные работы (работы по месту, назначенному органом местного самоуправления, с удержанием из заработка)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Ограничение свободы (от 2 месяцев до 2 лет)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Лишение свободы на определенный срок (до 10 лет).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988" y="-66675"/>
            <a:ext cx="10560050" cy="6924675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7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этот вид ответственности является более мягким, чем уголовная, и предусматривается за менее опасные правонарушения и наступает с 16 лет.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Примерами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административных правонарушений являются: </a:t>
            </a:r>
            <a:endParaRPr lang="ru-RU" sz="26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-мелкое хулиганство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-мелкое хищение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-нахождение в ночное время без законных представителей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-нарушение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правил дорожного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движения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-неповиновение законному распоряжению сотрудника полиции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отребление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наркотических средств или психотропных веществ без назначения врача либо новых потенциально опасных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психоактивных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веществ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-употребление алкогольной продукции, появление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 состоянии опьянения в общественных местах и т.д. 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7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hlinkClick r:id="rId2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19088"/>
            <a:ext cx="9906000" cy="4201541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19.3 КоАП РФ – неповиновение законному распоряжению сотрудника полиции.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Неповиновение законному распоряжению или требованию сотрудника полиции, военнослужащего либо сотрудника органа или учреждения уголовно-исполнительной системы либо сотрудника войск национальной гвардии Российской Федерации в связи с исполнением ими обязанностей по охране общественного порядка и обеспечению общественной безопасности, а равно воспрепятствование исполнению ими служебных </a:t>
            </a:r>
            <a:r>
              <a:rPr lang="ru-RU" dirty="0" smtClean="0">
                <a:solidFill>
                  <a:schemeClr val="bg1"/>
                </a:solidFill>
              </a:rPr>
              <a:t>обязанностей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лечет </a:t>
            </a:r>
            <a:r>
              <a:rPr lang="ru-RU" dirty="0">
                <a:solidFill>
                  <a:schemeClr val="bg1"/>
                </a:solidFill>
              </a:rPr>
              <a:t>наложение административного штрафа в размере от пятисот до одной тысячи </a:t>
            </a:r>
            <a:r>
              <a:rPr lang="ru-RU" dirty="0" smtClean="0">
                <a:solidFill>
                  <a:schemeClr val="bg1"/>
                </a:solidFill>
              </a:rPr>
              <a:t>рублей.</a:t>
            </a:r>
            <a:endParaRPr lang="ru-RU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825" y="4189413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143375"/>
            <a:ext cx="42291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49250"/>
            <a:ext cx="9906000" cy="57943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20.1 КоАП РФ – Мелкое хулиганство.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Мелкое хулиганство, то есть нарушение общественного порядка, выражающее явное неуважение к обществу, сопровождающееся нецензурной бранью в общественных местах, оскорбительным приставанием к гражданам, а равно уничтожением или повреждением чужого </a:t>
            </a:r>
            <a:r>
              <a:rPr lang="ru-RU" dirty="0" smtClean="0">
                <a:solidFill>
                  <a:schemeClr val="bg1"/>
                </a:solidFill>
              </a:rPr>
              <a:t>имущества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лечет </a:t>
            </a:r>
            <a:r>
              <a:rPr lang="ru-RU" dirty="0">
                <a:solidFill>
                  <a:schemeClr val="bg1"/>
                </a:solidFill>
              </a:rPr>
              <a:t>наложение административного штрафа в размере от пятисот до одной тысячи </a:t>
            </a:r>
            <a:r>
              <a:rPr lang="ru-RU" dirty="0" smtClean="0">
                <a:solidFill>
                  <a:schemeClr val="bg1"/>
                </a:solidFill>
              </a:rPr>
              <a:t>рублей.</a:t>
            </a:r>
            <a:endParaRPr lang="ru-RU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60" y="4376890"/>
            <a:ext cx="4294599" cy="21520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361</TotalTime>
  <Words>1185</Words>
  <Application>Microsoft Office PowerPoint</Application>
  <PresentationFormat>Широкоэкранный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Trebuchet MS</vt:lpstr>
      <vt:lpstr>Tw Cen MT</vt:lpstr>
      <vt:lpstr>Wingdings</vt:lpstr>
      <vt:lpstr>Контур</vt:lpstr>
      <vt:lpstr>Правовая ответственность несовершеннолетних</vt:lpstr>
      <vt:lpstr>Виды ответственности несовершеннолетних:</vt:lpstr>
      <vt:lpstr>Презентация PowerPoint</vt:lpstr>
      <vt:lpstr>Презентация PowerPoint</vt:lpstr>
      <vt:lpstr>Презентация PowerPoint</vt:lpstr>
      <vt:lpstr>ВИДЫ НАКАЗАНИЙ, НАЗНАЧАЕМЫХ НЕСОВЕРШЕННОЛЕТНИМ: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ИНЫЕ МЕРЫ, ПРИМЕНЯЕМЫЕ К НЕСОВЕРШЕННОЛЕТНИМ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Правовая ответственность несовершеннолетних</dc:title>
  <dc:creator>User</dc:creator>
  <cp:lastModifiedBy>User</cp:lastModifiedBy>
  <cp:revision>29</cp:revision>
  <cp:lastPrinted>2018-11-21T12:18:31Z</cp:lastPrinted>
  <dcterms:created xsi:type="dcterms:W3CDTF">2018-11-20T10:44:30Z</dcterms:created>
  <dcterms:modified xsi:type="dcterms:W3CDTF">2018-11-22T13:47:18Z</dcterms:modified>
</cp:coreProperties>
</file>