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03.02.2025</a:t>
            </a:r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03.02.2025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5752221" y="540585"/>
            <a:ext cx="6346736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135924" y="2803311"/>
            <a:ext cx="5861764" cy="126538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6154483" y="2781869"/>
            <a:ext cx="6135140" cy="40340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68099" y="41111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2363439" y="130418"/>
            <a:ext cx="7641388" cy="3200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449580" algn="ctr">
              <a:lnSpc>
                <a:spcPct val="115000"/>
              </a:lnSpc>
            </a:pPr>
            <a:r>
              <a:rPr sz="14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Муниципальный, городской округ______________________________________________</a:t>
            </a:r>
            <a:endParaRPr sz="14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83" name="Shape 83"/>
          <p:cNvSpPr/>
          <p:nvPr/>
        </p:nv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rgbClr r="0" g="0" b="0"/>
          </a:effectRef>
          <a:fontRef idx="none"/>
        </p:style>
      </p:sp>
      <p:sp>
        <p:nvSpPr>
          <p:cNvPr id="84" name="Shape 84"/>
          <p:cNvSpPr txBox="1"/>
          <p:nvPr/>
        </p:nvSpPr>
        <p:spPr>
          <a:xfrm>
            <a:off x="5807968" y="57778"/>
            <a:ext cx="504056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Автозаводский 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район, МАОУ «Школа №190»</a:t>
            </a:r>
            <a:endParaRPr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3" name="Table 93"/>
          <p:cNvGraphicFramePr/>
          <p:nvPr>
            <p:extLst>
              <p:ext uri="{D42A27DB-BD31-4B8C-83A1-F6EECF244321}">
                <p14:modId xmlns:p14="http://schemas.microsoft.com/office/powerpoint/2010/main" val="2551894538"/>
              </p:ext>
            </p:extLst>
          </p:nvPr>
        </p:nvGraphicFramePr>
        <p:xfrm>
          <a:off x="708523" y="2844815"/>
          <a:ext cx="5133477" cy="1222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/>
                <a:gridCol w="704533"/>
                <a:gridCol w="676904"/>
                <a:gridCol w="676625"/>
              </a:tblGrid>
              <a:tr h="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  <a:endParaRPr sz="1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учителей ФК в школах, всего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педагогических работников в ШСК, всего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smtClean="0"/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lang="ru-RU" sz="1100" dirty="0" smtClean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4" name="Table 94"/>
          <p:cNvGraphicFramePr/>
          <p:nvPr>
            <p:extLst>
              <p:ext uri="{D42A27DB-BD31-4B8C-83A1-F6EECF244321}">
                <p14:modId xmlns:p14="http://schemas.microsoft.com/office/powerpoint/2010/main" val="3687475033"/>
              </p:ext>
            </p:extLst>
          </p:nvPr>
        </p:nvGraphicFramePr>
        <p:xfrm>
          <a:off x="6755663" y="2881325"/>
          <a:ext cx="5377165" cy="3931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/>
                <a:gridCol w="609600"/>
                <a:gridCol w="647700"/>
                <a:gridCol w="525028"/>
              </a:tblGrid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Обучающиеся</a:t>
                      </a:r>
                      <a:endParaRPr sz="14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3512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Количество обучающихся в общеобразовательных организациях, всего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1151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1143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 smtClean="0"/>
                        <a:t>1113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1918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29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34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Численность обучающихся, вовлеченных в занятия физической культурой и спортом в рамках  дополнительного образования, всего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900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930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872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2673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3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Количество спортивно-массовых мероприятий для школьников, проведенных на муниципальном уровне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13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7239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Доля школьников, принявших участие в спортивно-массовых мероприятиях, проведенных на муниципальном уровне, от общего количества обучающихся в школе (один ребенок считается один раз)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23%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27%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smtClean="0"/>
                        <a:t>29%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в т.ч. лиц с ОВЗ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/>
                        <a:t>0</a:t>
                      </a: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5" name="Table 95"/>
          <p:cNvGraphicFramePr/>
          <p:nvPr>
            <p:extLst>
              <p:ext uri="{D42A27DB-BD31-4B8C-83A1-F6EECF244321}">
                <p14:modId xmlns:p14="http://schemas.microsoft.com/office/powerpoint/2010/main" val="3638802539"/>
              </p:ext>
            </p:extLst>
          </p:nvPr>
        </p:nvGraphicFramePr>
        <p:xfrm>
          <a:off x="606957" y="4141011"/>
          <a:ext cx="5339335" cy="2681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2"/>
                <a:gridCol w="609600"/>
                <a:gridCol w="640444"/>
                <a:gridCol w="556049"/>
              </a:tblGrid>
              <a:tr h="273616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Спортивная</a:t>
                      </a:r>
                      <a:r>
                        <a:rPr sz="1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инфраструктура</a:t>
                      </a:r>
                      <a:r>
                        <a:rPr sz="1400" dirty="0"/>
                        <a:t> 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8216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объектов спортивной инфраструктуры, находящихся в оперативном управлении школ (спортивные залы, открытые площадки, лыжные трассы, стадионы, бассейны и т.д.)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1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арендуемых/используемых для организации образовательного процесса школ, объектов спортивной инфраструктуры других организаций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0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школ, предоставляющих спортивную инфраструктуру другим организациям, организованным группам населения 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0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6" name="Table 96"/>
          <p:cNvGraphicFramePr/>
          <p:nvPr>
            <p:extLst>
              <p:ext uri="{D42A27DB-BD31-4B8C-83A1-F6EECF244321}">
                <p14:modId xmlns:p14="http://schemas.microsoft.com/office/powerpoint/2010/main" val="1253880759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/>
                <a:gridCol w="699157"/>
                <a:gridCol w="699157"/>
                <a:gridCol w="699157"/>
              </a:tblGrid>
              <a:tr h="330323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 dirty="0">
                          <a:latin typeface="Times New Roman"/>
                          <a:ea typeface="Times New Roman"/>
                          <a:cs typeface="Times New Roman"/>
                        </a:rPr>
                        <a:t>ВФСК ГТО</a:t>
                      </a:r>
                      <a:endParaRPr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462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583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680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/>
                        <a:t>720</a:t>
                      </a:r>
                      <a:r>
                        <a:rPr sz="1050" dirty="0"/>
                        <a:t> 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398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приступивших к выполнению нормативов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301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400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/>
                        <a:t>603</a:t>
                      </a:r>
                      <a:r>
                        <a:rPr sz="1050" dirty="0"/>
                        <a:t> 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8869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выполнивших нормативы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/>
                        <a:t>0</a:t>
                      </a:r>
                      <a:r>
                        <a:rPr sz="1050" dirty="0"/>
                        <a:t> 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7" name="Table 97"/>
          <p:cNvGraphicFramePr/>
          <p:nvPr>
            <p:extLst>
              <p:ext uri="{D42A27DB-BD31-4B8C-83A1-F6EECF244321}">
                <p14:modId xmlns:p14="http://schemas.microsoft.com/office/powerpoint/2010/main" val="2934302318"/>
              </p:ext>
            </p:extLst>
          </p:nvPr>
        </p:nvGraphicFramePr>
        <p:xfrm>
          <a:off x="253556" y="635039"/>
          <a:ext cx="5339335" cy="2000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2"/>
                <a:gridCol w="609600"/>
                <a:gridCol w="640444"/>
                <a:gridCol w="556049"/>
              </a:tblGrid>
              <a:tr h="0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Школьные</a:t>
                      </a:r>
                      <a:r>
                        <a:rPr sz="1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спортивные</a:t>
                      </a:r>
                      <a:r>
                        <a:rPr sz="14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1400" i="1" dirty="0" err="1">
                          <a:latin typeface="Times New Roman"/>
                          <a:ea typeface="Times New Roman"/>
                          <a:cs typeface="Times New Roman"/>
                        </a:rPr>
                        <a:t>клубы</a:t>
                      </a:r>
                      <a:endParaRPr sz="1400" dirty="0"/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635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общеобразовательных организаций </a:t>
                      </a:r>
                    </a:p>
                    <a:p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(юр.лица) 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/>
                        <a:t> </a:t>
                      </a:r>
                      <a:r>
                        <a:rPr lang="ru-RU" sz="1000" dirty="0" smtClean="0"/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9175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созданных школьных спортивных клубов (ШСК) (в соответствии с Всероссийским реестром ШСК)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1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5784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>
                          <a:latin typeface="Times New Roman"/>
                          <a:ea typeface="Times New Roman"/>
                          <a:cs typeface="Times New Roman"/>
                        </a:rPr>
                        <a:t>Количество школ – участниц проектов «Футбол в школе», «Самбо в школу», «Баскетбол в школу» и т.д.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/>
                        <a:t>0</a:t>
                      </a:r>
                      <a:r>
                        <a:rPr sz="1000" dirty="0"/>
                        <a:t> 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108</TotalTime>
  <Words>317</Words>
  <Application>Microsoft Office PowerPoint</Application>
  <DocSecurity>0</DocSecurity>
  <PresentationFormat>Произвольный</PresentationFormat>
  <Paragraphs>95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Shcool</dc:creator>
  <cp:lastModifiedBy>RePack by Diakov</cp:lastModifiedBy>
  <cp:revision>6</cp:revision>
  <cp:lastPrinted>2025-02-06T12:47:22Z</cp:lastPrinted>
  <dcterms:created xsi:type="dcterms:W3CDTF">2025-01-24T16:00:12Z</dcterms:created>
  <dcterms:modified xsi:type="dcterms:W3CDTF">2025-02-07T13:26:11Z</dcterms:modified>
</cp:coreProperties>
</file>